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9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692B-1916-4FAE-B682-29F8FAF90AE7}" type="datetimeFigureOut">
              <a:rPr lang="en-GB" smtClean="0"/>
              <a:pPr/>
              <a:t>25/02/2014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D6C5-3924-48C2-B138-FA71C1C4504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24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692B-1916-4FAE-B682-29F8FAF90AE7}" type="datetimeFigureOut">
              <a:rPr lang="en-GB" smtClean="0"/>
              <a:pPr/>
              <a:t>25/02/2014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D6C5-3924-48C2-B138-FA71C1C4504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7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692B-1916-4FAE-B682-29F8FAF90AE7}" type="datetimeFigureOut">
              <a:rPr lang="en-GB" smtClean="0"/>
              <a:pPr/>
              <a:t>25/02/2014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D6C5-3924-48C2-B138-FA71C1C4504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09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692B-1916-4FAE-B682-29F8FAF90AE7}" type="datetimeFigureOut">
              <a:rPr lang="en-GB" smtClean="0"/>
              <a:pPr/>
              <a:t>25/02/2014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D6C5-3924-48C2-B138-FA71C1C4504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345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692B-1916-4FAE-B682-29F8FAF90AE7}" type="datetimeFigureOut">
              <a:rPr lang="en-GB" smtClean="0"/>
              <a:pPr/>
              <a:t>25/02/2014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D6C5-3924-48C2-B138-FA71C1C4504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434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692B-1916-4FAE-B682-29F8FAF90AE7}" type="datetimeFigureOut">
              <a:rPr lang="en-GB" smtClean="0"/>
              <a:pPr/>
              <a:t>25/02/2014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D6C5-3924-48C2-B138-FA71C1C4504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054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692B-1916-4FAE-B682-29F8FAF90AE7}" type="datetimeFigureOut">
              <a:rPr lang="en-GB" smtClean="0"/>
              <a:pPr/>
              <a:t>25/02/2014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D6C5-3924-48C2-B138-FA71C1C4504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4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692B-1916-4FAE-B682-29F8FAF90AE7}" type="datetimeFigureOut">
              <a:rPr lang="en-GB" smtClean="0"/>
              <a:pPr/>
              <a:t>25/02/2014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D6C5-3924-48C2-B138-FA71C1C4504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625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692B-1916-4FAE-B682-29F8FAF90AE7}" type="datetimeFigureOut">
              <a:rPr lang="en-GB" smtClean="0"/>
              <a:pPr/>
              <a:t>25/02/2014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D6C5-3924-48C2-B138-FA71C1C4504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9439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692B-1916-4FAE-B682-29F8FAF90AE7}" type="datetimeFigureOut">
              <a:rPr lang="en-GB" smtClean="0"/>
              <a:pPr/>
              <a:t>25/02/2014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D6C5-3924-48C2-B138-FA71C1C4504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43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4692B-1916-4FAE-B682-29F8FAF90AE7}" type="datetimeFigureOut">
              <a:rPr lang="en-GB" smtClean="0"/>
              <a:pPr/>
              <a:t>25/02/2014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D6C5-3924-48C2-B138-FA71C1C4504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05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4692B-1916-4FAE-B682-29F8FAF90AE7}" type="datetimeFigureOut">
              <a:rPr lang="en-GB" smtClean="0"/>
              <a:pPr/>
              <a:t>25/02/2014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FD6C5-3924-48C2-B138-FA71C1C4504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52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1764888A-6428-4D53-9120-A2089FBF955B@hom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1764888A-6428-4D53-9120-A2089FBF955B@hom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info@maryseacolehouse.com" TargetMode="External"/><Relationship Id="rId4" Type="http://schemas.openxmlformats.org/officeDocument/2006/relationships/hyperlink" Target="mailto:breege.mcdaid@iccm.org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1764888A-6428-4D53-9120-A2089FBF955B@hom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1764888A-6428-4D53-9120-A2089FBF955B@hom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1764888A-6428-4D53-9120-A2089FBF955B@hom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1764888A-6428-4D53-9120-A2089FBF955B@hom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1764888A-6428-4D53-9120-A2089FBF955B@hom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1764888A-6428-4D53-9120-A2089FBF955B@hom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1764888A-6428-4D53-9120-A2089FBF955B@hom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1764888A-6428-4D53-9120-A2089FBF955B@hom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 smtClean="0"/>
              <a:t>Presentation for Irish in Britain Policy Symposium</a:t>
            </a:r>
            <a:br>
              <a:rPr lang="en-GB" sz="2000" b="1" dirty="0" smtClean="0"/>
            </a:b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b="1" dirty="0" smtClean="0">
                <a:ea typeface="Calibri"/>
                <a:cs typeface="Times New Roman"/>
              </a:rPr>
              <a:t>'New </a:t>
            </a:r>
            <a:r>
              <a:rPr lang="en-GB" sz="2000" b="1" dirty="0">
                <a:ea typeface="Calibri"/>
                <a:cs typeface="Times New Roman"/>
              </a:rPr>
              <a:t>ways of making an impact locally: Partnerships, contracts, commissioning &amp; Black, Asian and Minority Ethnic (BAME) social enterprise' </a:t>
            </a:r>
            <a:r>
              <a:rPr lang="en-GB" sz="2000" b="1" dirty="0" smtClean="0">
                <a:ea typeface="Calibri"/>
                <a:cs typeface="Times New Roman"/>
              </a:rPr>
              <a:t/>
            </a:r>
            <a:br>
              <a:rPr lang="en-GB" sz="2000" b="1" dirty="0" smtClean="0">
                <a:ea typeface="Calibri"/>
                <a:cs typeface="Times New Roman"/>
              </a:rPr>
            </a:br>
            <a:r>
              <a:rPr lang="en-GB" sz="2000" b="1" dirty="0" smtClean="0">
                <a:ea typeface="Calibri"/>
                <a:cs typeface="Times New Roman"/>
              </a:rPr>
              <a:t/>
            </a:r>
            <a:br>
              <a:rPr lang="en-GB" sz="2000" b="1" dirty="0" smtClean="0">
                <a:ea typeface="Calibri"/>
                <a:cs typeface="Times New Roman"/>
              </a:rPr>
            </a:br>
            <a:r>
              <a:rPr lang="en-GB" sz="2000" b="1" dirty="0" smtClean="0">
                <a:ea typeface="Calibri"/>
                <a:cs typeface="Times New Roman"/>
              </a:rPr>
              <a:t>26</a:t>
            </a:r>
            <a:r>
              <a:rPr lang="en-GB" sz="2000" b="1" baseline="30000" dirty="0" smtClean="0">
                <a:ea typeface="Calibri"/>
                <a:cs typeface="Times New Roman"/>
              </a:rPr>
              <a:t>th</a:t>
            </a:r>
            <a:r>
              <a:rPr lang="en-GB" sz="2000" b="1" dirty="0" smtClean="0">
                <a:ea typeface="Calibri"/>
                <a:cs typeface="Times New Roman"/>
              </a:rPr>
              <a:t> February 2014</a:t>
            </a:r>
            <a:r>
              <a:rPr lang="en-GB" sz="2000" dirty="0">
                <a:ea typeface="Calibri"/>
                <a:cs typeface="Times New Roman"/>
              </a:rPr>
              <a:t/>
            </a:r>
            <a:br>
              <a:rPr lang="en-GB" sz="2000" dirty="0">
                <a:ea typeface="Calibri"/>
                <a:cs typeface="Times New Roman"/>
              </a:rPr>
            </a:br>
            <a:endParaRPr lang="en-GB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273696"/>
          </a:xfrm>
        </p:spPr>
        <p:txBody>
          <a:bodyPr>
            <a:normAutofit/>
          </a:bodyPr>
          <a:lstStyle/>
          <a:p>
            <a:r>
              <a:rPr lang="en-GB" sz="1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Breege McDaid – Director of Irish Community Care </a:t>
            </a:r>
            <a:r>
              <a:rPr lang="en-GB" sz="1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Merseyside</a:t>
            </a:r>
            <a:endParaRPr lang="en-GB" sz="18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en-GB" sz="1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Reihana Bashir – Operations </a:t>
            </a:r>
            <a:r>
              <a:rPr lang="en-GB" sz="1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Manager of Mary Seacole House</a:t>
            </a:r>
            <a:endParaRPr lang="en-GB" sz="18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7378d10d-2333-437b-ab38-005a10e5c12d" descr="cid:1764888A-6428-4D53-9120-A2089FBF955B@home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4664"/>
            <a:ext cx="3456384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934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378d10d-2333-437b-ab38-005a10e5c12d" descr="cid:1764888A-6428-4D53-9120-A2089FBF955B@home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456384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92439" y="1930886"/>
            <a:ext cx="7920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Thank you 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Questions/Comments</a:t>
            </a:r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Breege McDaid – </a:t>
            </a:r>
            <a:r>
              <a:rPr lang="en-GB" sz="2400" dirty="0" smtClean="0">
                <a:hlinkClick r:id="rId4"/>
              </a:rPr>
              <a:t>breege.mcdaid@iccm.org.uk</a:t>
            </a:r>
            <a:endParaRPr lang="en-GB" sz="2400" dirty="0" smtClean="0"/>
          </a:p>
          <a:p>
            <a:pPr algn="ctr"/>
            <a:r>
              <a:rPr lang="en-GB" sz="2400" dirty="0" smtClean="0"/>
              <a:t>Reihana Bashir – </a:t>
            </a:r>
            <a:r>
              <a:rPr lang="en-GB" sz="2400" dirty="0" smtClean="0">
                <a:hlinkClick r:id="rId5"/>
              </a:rPr>
              <a:t>info@maryseacolehouse.com</a:t>
            </a:r>
            <a:endParaRPr lang="en-GB" sz="2400" dirty="0" smtClean="0"/>
          </a:p>
          <a:p>
            <a:pPr algn="ctr"/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89153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7378d10d-2333-437b-ab38-005a10e5c12d" descr="cid:1764888A-6428-4D53-9120-A2089FBF955B@home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4664"/>
            <a:ext cx="3456384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9552" y="2132856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Care Community Culture is a collaboration of three organisations, developing a dynamic partnership arrangement in order to achieve the maximum impact on the health and wellbeing of local communities by utilising our collective resources.</a:t>
            </a:r>
            <a:endParaRPr lang="en-GB" dirty="0"/>
          </a:p>
        </p:txBody>
      </p:sp>
      <p:pic>
        <p:nvPicPr>
          <p:cNvPr id="9" name="Picture 8" descr="\\sbssrv01\management data\Staff Personal Folders\Colin Ling Personal\Collaboration\acquia_prosper_logo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264" y="3212976"/>
            <a:ext cx="17335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\\sbssrv01\management data\Staff Personal Folders\Colin Ling Personal\Collaboration\iccm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609" y="4149080"/>
            <a:ext cx="21621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\\sbssrv01\management data\Staff Personal Folders\Colin Ling Personal\Collaboration\Mary-Seacole-Hous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088" y="5445224"/>
            <a:ext cx="1668663" cy="82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131840" y="3284984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effectLst/>
              </a:rPr>
              <a:t>Dedicated to physical, mental and social wellbeing, independent living and community support. </a:t>
            </a:r>
            <a:endParaRPr lang="en-GB" sz="1600" dirty="0"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51062" y="4476123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Identifying and responding to the health and social care needs of the Irish and Irish Traveller Communities.</a:t>
            </a:r>
            <a:endParaRPr lang="en-GB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113934" y="5670703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Mental Health Resource service providing services for adults primarily from Black and Racial Minority Groups.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463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378d10d-2333-437b-ab38-005a10e5c12d" descr="cid:1764888A-6428-4D53-9120-A2089FBF955B@home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456384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1770" y="1624294"/>
            <a:ext cx="84249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 smtClean="0"/>
              <a:t>Partners</a:t>
            </a:r>
          </a:p>
          <a:p>
            <a:endParaRPr lang="en-GB" sz="1600" b="1" u="sng" dirty="0"/>
          </a:p>
          <a:p>
            <a:r>
              <a:rPr lang="en-GB" sz="1600" dirty="0" smtClean="0"/>
              <a:t>Key Characteristics</a:t>
            </a:r>
          </a:p>
          <a:p>
            <a:endParaRPr lang="en-GB" sz="16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1600" dirty="0"/>
              <a:t>Grass roots community organisations developing over the years in response to the expressed needs of our Service </a:t>
            </a:r>
            <a:r>
              <a:rPr lang="en-GB" sz="1600" dirty="0" smtClean="0"/>
              <a:t>Users</a:t>
            </a:r>
          </a:p>
          <a:p>
            <a:pPr lvl="0"/>
            <a:endParaRPr lang="en-GB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1600" dirty="0"/>
              <a:t>Mission: Improving Health &amp; Wellbeing, Addressing </a:t>
            </a:r>
            <a:r>
              <a:rPr lang="en-GB" sz="1600" dirty="0" smtClean="0"/>
              <a:t>Inequalities</a:t>
            </a:r>
          </a:p>
          <a:p>
            <a:pPr lvl="0"/>
            <a:endParaRPr lang="en-GB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1600" dirty="0"/>
              <a:t>Ethos: person centred, culturally competent, promoting independence, self-help, meaningful activity, choice and </a:t>
            </a:r>
            <a:r>
              <a:rPr lang="en-GB" sz="1600" dirty="0" smtClean="0"/>
              <a:t>control</a:t>
            </a:r>
          </a:p>
          <a:p>
            <a:pPr lvl="0"/>
            <a:endParaRPr lang="en-GB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1600" dirty="0"/>
              <a:t>Delivery of quality assured front-line information, advice, signposting and outreach support services to hard to reach groups within the city i.e. BME, elders, carers, homeless, rough sleeping, dual diagnosis, nomadic / transient lifestyles</a:t>
            </a:r>
            <a:r>
              <a:rPr lang="en-GB" sz="1600" dirty="0" smtClean="0"/>
              <a:t>.</a:t>
            </a:r>
          </a:p>
          <a:p>
            <a:pPr lvl="0"/>
            <a:endParaRPr lang="en-GB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/>
              <a:t>All services are delivered with cultural, language and literacy sensitivity </a:t>
            </a:r>
            <a:endParaRPr lang="en-GB" sz="1600" dirty="0" smtClean="0"/>
          </a:p>
          <a:p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Each </a:t>
            </a:r>
            <a:r>
              <a:rPr lang="en-GB" sz="1600" dirty="0"/>
              <a:t>organisation has a very distinct </a:t>
            </a:r>
            <a:r>
              <a:rPr lang="en-GB" sz="1600" dirty="0" smtClean="0"/>
              <a:t>cultural client group.</a:t>
            </a:r>
            <a:endParaRPr lang="en-GB" sz="1600" dirty="0"/>
          </a:p>
          <a:p>
            <a:endParaRPr lang="en-GB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229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378d10d-2333-437b-ab38-005a10e5c12d" descr="cid:1764888A-6428-4D53-9120-A2089FBF955B@home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456384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6386" y="1588815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 smtClean="0"/>
              <a:t>Why…..</a:t>
            </a:r>
          </a:p>
          <a:p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Changes in Commissioning of Services – Tendering and Procurement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Larger voluntary organisation setting up consortia – 800 group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Capacity of small providers to be Tender </a:t>
            </a:r>
            <a:r>
              <a:rPr lang="en-GB" sz="1600" dirty="0"/>
              <a:t>R</a:t>
            </a:r>
            <a:r>
              <a:rPr lang="en-GB" sz="1600" dirty="0" smtClean="0"/>
              <a:t>eady</a:t>
            </a:r>
          </a:p>
          <a:p>
            <a:endParaRPr lang="en-GB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Local </a:t>
            </a:r>
            <a:r>
              <a:rPr lang="en-GB" sz="1600" dirty="0"/>
              <a:t>Authority Adult Social Care </a:t>
            </a:r>
            <a:r>
              <a:rPr lang="en-GB" sz="1600" dirty="0" smtClean="0"/>
              <a:t>Budget</a:t>
            </a:r>
          </a:p>
          <a:p>
            <a:endParaRPr lang="en-GB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Innovate!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Collaborate!</a:t>
            </a:r>
            <a:endParaRPr lang="en-GB" sz="1600" dirty="0"/>
          </a:p>
          <a:p>
            <a:pPr marL="285750" indent="-285750">
              <a:buFont typeface="Arial" pitchFamily="34" charset="0"/>
              <a:buChar char="•"/>
            </a:pPr>
            <a:endParaRPr lang="en-GB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/>
              <a:t>Do not rely </a:t>
            </a:r>
            <a:r>
              <a:rPr lang="en-GB" sz="1600" dirty="0" smtClean="0"/>
              <a:t>on statutory </a:t>
            </a:r>
            <a:r>
              <a:rPr lang="en-GB" sz="1600" dirty="0"/>
              <a:t>funding, it will not be there</a:t>
            </a:r>
            <a:r>
              <a:rPr lang="en-GB" sz="1600" dirty="0" smtClean="0"/>
              <a:t>!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/>
              <a:t>Become self sustaining</a:t>
            </a:r>
            <a:r>
              <a:rPr lang="en-GB" sz="1600" dirty="0" smtClean="0"/>
              <a:t>!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4691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378d10d-2333-437b-ab38-005a10e5c12d" descr="cid:1764888A-6428-4D53-9120-A2089FBF955B@home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456384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9552" y="1987113"/>
            <a:ext cx="80648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 smtClean="0"/>
              <a:t>The Journey</a:t>
            </a:r>
          </a:p>
          <a:p>
            <a:endParaRPr lang="en-GB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PCT Third Sector Involvement Programme</a:t>
            </a:r>
          </a:p>
          <a:p>
            <a:endParaRPr lang="en-GB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Recognition of opportunity of making the 3 organisations stronger</a:t>
            </a:r>
          </a:p>
          <a:p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Applied for Transformation Fund – Liverpool City Council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 smtClean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3" name="Rectangle 2"/>
          <p:cNvSpPr/>
          <p:nvPr/>
        </p:nvSpPr>
        <p:spPr>
          <a:xfrm>
            <a:off x="530674" y="5229200"/>
            <a:ext cx="4572000" cy="410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b="1" kern="1800" dirty="0">
                <a:solidFill>
                  <a:srgbClr val="7C9D49"/>
                </a:solidFill>
                <a:latin typeface="Arial"/>
                <a:ea typeface="Calibri"/>
                <a:cs typeface="Times New Roman"/>
              </a:rPr>
              <a:t>RLK PARTNERSHIPS  </a:t>
            </a:r>
            <a:endParaRPr lang="en-GB" dirty="0">
              <a:ea typeface="Calibri"/>
              <a:cs typeface="Times New Roman"/>
            </a:endParaRPr>
          </a:p>
        </p:txBody>
      </p:sp>
      <p:pic>
        <p:nvPicPr>
          <p:cNvPr id="1026" name="Picture 2" descr="E:\Users\breegem\Desktop\LCC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911" y="4941168"/>
            <a:ext cx="1018859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0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378d10d-2333-437b-ab38-005a10e5c12d" descr="cid:1764888A-6428-4D53-9120-A2089FBF955B@home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456384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0274" y="1995253"/>
            <a:ext cx="8280920" cy="4134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 smtClean="0"/>
              <a:t>The Journey Continues…….</a:t>
            </a:r>
          </a:p>
          <a:p>
            <a:r>
              <a:rPr lang="en-GB" sz="1600" dirty="0" smtClean="0"/>
              <a:t>Engaged Consultancy </a:t>
            </a:r>
            <a:r>
              <a:rPr lang="en-GB" sz="1600" dirty="0"/>
              <a:t>S</a:t>
            </a:r>
            <a:r>
              <a:rPr lang="en-GB" sz="1600" dirty="0" smtClean="0"/>
              <a:t>upport to help us focus on:</a:t>
            </a:r>
          </a:p>
          <a:p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Development of Partnership Agreement</a:t>
            </a:r>
          </a:p>
          <a:p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Our Collective Offer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Exploring what services CCC could provide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Our Unique Selling Point</a:t>
            </a:r>
          </a:p>
          <a:p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Branding &amp; Marketing</a:t>
            </a:r>
          </a:p>
          <a:p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Introduction of Staff and Trustees</a:t>
            </a:r>
            <a:endParaRPr lang="en-GB" dirty="0"/>
          </a:p>
          <a:p>
            <a:endParaRPr lang="en-GB" dirty="0" smtClean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600" b="1" kern="1800" dirty="0">
                <a:solidFill>
                  <a:srgbClr val="7C9D49"/>
                </a:solidFill>
                <a:latin typeface="Arial"/>
                <a:ea typeface="Calibri"/>
                <a:cs typeface="Times New Roman"/>
              </a:rPr>
              <a:t>RLK </a:t>
            </a:r>
            <a:r>
              <a:rPr lang="en-GB" sz="1600" b="1" kern="1800" dirty="0" smtClean="0">
                <a:solidFill>
                  <a:srgbClr val="7C9D49"/>
                </a:solidFill>
                <a:latin typeface="Arial"/>
                <a:ea typeface="Calibri"/>
                <a:cs typeface="Times New Roman"/>
              </a:rPr>
              <a:t>PARTNERSHIPS    Emerald Personalised Support   </a:t>
            </a:r>
            <a:endParaRPr lang="en-GB" sz="1600" dirty="0">
              <a:ea typeface="Calibri"/>
              <a:cs typeface="Times New Roman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589240"/>
            <a:ext cx="288032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97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378d10d-2333-437b-ab38-005a10e5c12d" descr="cid:1764888A-6428-4D53-9120-A2089FBF955B@home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456384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1604141"/>
            <a:ext cx="80648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b="1" u="sng" dirty="0" smtClean="0"/>
              <a:t>Where we are now….</a:t>
            </a:r>
          </a:p>
          <a:p>
            <a:pPr lvl="0"/>
            <a:endParaRPr lang="en-GB" sz="1600" b="1" u="sng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Defined Service Model: Personal </a:t>
            </a:r>
            <a:r>
              <a:rPr lang="en-GB" sz="1600" dirty="0"/>
              <a:t>Assistant Support Service for Culturally Diverse Communities </a:t>
            </a:r>
            <a:endParaRPr lang="en-GB" sz="1600" dirty="0" smtClean="0"/>
          </a:p>
          <a:p>
            <a:endParaRPr lang="en-GB" sz="1600" dirty="0">
              <a:solidFill>
                <a:srgbClr val="FF000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1600" dirty="0" smtClean="0"/>
              <a:t>Successful proposal </a:t>
            </a:r>
            <a:r>
              <a:rPr lang="en-GB" sz="1600" dirty="0"/>
              <a:t>to </a:t>
            </a:r>
            <a:r>
              <a:rPr lang="en-GB" sz="1600" dirty="0" smtClean="0"/>
              <a:t>Liverpool City Council to </a:t>
            </a:r>
            <a:r>
              <a:rPr lang="en-GB" sz="1600" dirty="0"/>
              <a:t>fund </a:t>
            </a:r>
            <a:r>
              <a:rPr lang="en-GB" sz="1600" dirty="0" smtClean="0"/>
              <a:t>pilot 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GB" sz="16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1600" dirty="0" smtClean="0"/>
              <a:t>Ongoing Consultation support from PULSE Regeneration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GB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1600" dirty="0" smtClean="0"/>
              <a:t>Recruiting to Business Development Co-ordinator Role &amp; Personal Assistants</a:t>
            </a:r>
          </a:p>
          <a:p>
            <a:pPr lvl="0"/>
            <a:endParaRPr lang="en-GB" sz="1600" dirty="0"/>
          </a:p>
          <a:p>
            <a:r>
              <a:rPr lang="en-GB" sz="1600" u="sng" dirty="0"/>
              <a:t>Purpose of Pilot</a:t>
            </a:r>
            <a:r>
              <a:rPr lang="en-GB" sz="1600" u="sng" dirty="0" smtClean="0"/>
              <a:t>:</a:t>
            </a:r>
          </a:p>
          <a:p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To set up a central co-ordination hub across the partners: marketing, referral, data collection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/>
              <a:t>B</a:t>
            </a:r>
            <a:r>
              <a:rPr lang="en-GB" sz="1600" dirty="0" smtClean="0"/>
              <a:t>uild community profiles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Analyse demand and impact of Personal Assistant Support Service</a:t>
            </a:r>
            <a:endParaRPr lang="en-GB" sz="1600" dirty="0"/>
          </a:p>
          <a:p>
            <a:endParaRPr lang="en-GB" sz="1600" dirty="0"/>
          </a:p>
        </p:txBody>
      </p:sp>
      <p:pic>
        <p:nvPicPr>
          <p:cNvPr id="5" name="Picture 2" descr="E:\Users\breegem\Desktop\LCC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72692"/>
            <a:ext cx="912688" cy="103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30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378d10d-2333-437b-ab38-005a10e5c12d" descr="cid:1764888A-6428-4D53-9120-A2089FBF955B@home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456384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7544" y="1988840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 smtClean="0"/>
              <a:t>Beyond the pilot</a:t>
            </a:r>
          </a:p>
          <a:p>
            <a:endParaRPr lang="en-GB" sz="1600" dirty="0" smtClean="0"/>
          </a:p>
          <a:p>
            <a:r>
              <a:rPr lang="en-GB" sz="1600" dirty="0" smtClean="0"/>
              <a:t>Has it worked?</a:t>
            </a:r>
          </a:p>
          <a:p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Structure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Governance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/>
              <a:t>Sustainability </a:t>
            </a:r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sz="16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Income Generation</a:t>
            </a:r>
          </a:p>
          <a:p>
            <a:endParaRPr lang="en-GB" sz="1600" dirty="0"/>
          </a:p>
          <a:p>
            <a:r>
              <a:rPr lang="en-GB" sz="1600" b="1" u="sng" dirty="0" smtClean="0"/>
              <a:t>Ultimate Aims:- </a:t>
            </a:r>
          </a:p>
          <a:p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Service Users from diverse communities </a:t>
            </a:r>
            <a:r>
              <a:rPr lang="en-GB" sz="1600" dirty="0"/>
              <a:t>will get a better </a:t>
            </a:r>
            <a:r>
              <a:rPr lang="en-GB" sz="1600" dirty="0" smtClean="0"/>
              <a:t>service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Social Enterprise Development</a:t>
            </a:r>
            <a:endParaRPr lang="en-GB" sz="1600" dirty="0"/>
          </a:p>
          <a:p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7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378d10d-2333-437b-ab38-005a10e5c12d" descr="cid:1764888A-6428-4D53-9120-A2089FBF955B@home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456384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3568" y="1844824"/>
            <a:ext cx="78488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 smtClean="0"/>
              <a:t>Conclusion</a:t>
            </a:r>
          </a:p>
          <a:p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Collaborations </a:t>
            </a:r>
            <a:r>
              <a:rPr lang="en-GB" sz="1600" dirty="0"/>
              <a:t>need: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/>
              <a:t>Investment of TIME EFFORT ENERGY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/>
              <a:t>Independent Facilitation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/>
              <a:t>Trust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/>
              <a:t>Openness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/>
              <a:t>Honesty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/>
              <a:t>Shared responsibility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/>
              <a:t>Mutual promotion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/>
              <a:t>Optimism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/>
              <a:t>Sharing experience and best practice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/>
              <a:t>Cultural exchange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/>
              <a:t>Friendship &amp; fun</a:t>
            </a:r>
          </a:p>
        </p:txBody>
      </p:sp>
    </p:spTree>
    <p:extLst>
      <p:ext uri="{BB962C8B-B14F-4D97-AF65-F5344CB8AC3E}">
        <p14:creationId xmlns:p14="http://schemas.microsoft.com/office/powerpoint/2010/main" val="1789139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489</Words>
  <Application>Microsoft Office PowerPoint</Application>
  <PresentationFormat>On-screen Show (4:3)</PresentationFormat>
  <Paragraphs>123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Presentation for Irish in Britain Policy Symposium  'New ways of making an impact locally: Partnerships, contracts, commissioning &amp; Black, Asian and Minority Ethnic (BAME) social enterprise'   26th February 2014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for Irish in Britain  'New ways of making an impact locally: Partnerships, contracts, commissioning &amp; Black, Asian and Minority Ethnic (BAME) social enterprise'   26th February 2014</dc:title>
  <dc:creator>Breege McDaid</dc:creator>
  <cp:lastModifiedBy>Breege McDaid</cp:lastModifiedBy>
  <cp:revision>38</cp:revision>
  <dcterms:created xsi:type="dcterms:W3CDTF">2014-02-21T14:36:58Z</dcterms:created>
  <dcterms:modified xsi:type="dcterms:W3CDTF">2014-02-25T15:27:47Z</dcterms:modified>
</cp:coreProperties>
</file>